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14630400" cy="8229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863798" y="2713673"/>
            <a:ext cx="707862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  <a:defRPr/>
            </a:pPr>
            <a:r>
              <a:rPr lang="en-US" sz="4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Платформер на Python</a:t>
            </a:r>
            <a:endParaRPr lang="en-US" sz="4400"/>
          </a:p>
        </p:txBody>
      </p:sp>
      <p:sp>
        <p:nvSpPr>
          <p:cNvPr id="4" name="Text 1"/>
          <p:cNvSpPr/>
          <p:nvPr/>
        </p:nvSpPr>
        <p:spPr bwMode="auto">
          <a:xfrm>
            <a:off x="863798" y="3513653"/>
            <a:ext cx="7416403" cy="1261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  <a:defRPr/>
            </a:pPr>
            <a:r>
              <a:rPr lang="en-US" sz="2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Игровой проект с элементами физики, визуальных эффектов.</a:t>
            </a:r>
            <a:endParaRPr lang="en-US" sz="2650"/>
          </a:p>
        </p:txBody>
      </p:sp>
      <p:sp>
        <p:nvSpPr>
          <p:cNvPr id="5" name="Text 2"/>
          <p:cNvSpPr/>
          <p:nvPr/>
        </p:nvSpPr>
        <p:spPr bwMode="auto">
          <a:xfrm>
            <a:off x="863798" y="514576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Автор: Алексей Кофанов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863798" y="1691640"/>
            <a:ext cx="764143" cy="444103"/>
          </a:xfrm>
          <a:prstGeom prst="roundRect">
            <a:avLst>
              <a:gd name="adj" fmla="val 6670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011793" y="1765578"/>
            <a:ext cx="46815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ЦЕЛЬ</a:t>
            </a:r>
            <a:endParaRPr lang="en-US" sz="1550"/>
          </a:p>
        </p:txBody>
      </p:sp>
      <p:sp>
        <p:nvSpPr>
          <p:cNvPr id="4" name="Text 2"/>
          <p:cNvSpPr/>
          <p:nvPr/>
        </p:nvSpPr>
        <p:spPr bwMode="auto">
          <a:xfrm>
            <a:off x="863798" y="2234446"/>
            <a:ext cx="12902803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3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Разработка интерактивного 2D-платформера на Python</a:t>
            </a:r>
            <a:endParaRPr lang="en-US" sz="3500"/>
          </a:p>
        </p:txBody>
      </p:sp>
      <p:sp>
        <p:nvSpPr>
          <p:cNvPr id="5" name="Text 3"/>
          <p:cNvSpPr/>
          <p:nvPr/>
        </p:nvSpPr>
        <p:spPr bwMode="auto">
          <a:xfrm>
            <a:off x="863798" y="372641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Этот проект направлен на создание увлекательной 2D-игры на Python. Мы сосредоточимся на:</a:t>
            </a:r>
            <a:endParaRPr lang="en-US" sz="1900"/>
          </a:p>
        </p:txBody>
      </p:sp>
      <p:sp>
        <p:nvSpPr>
          <p:cNvPr id="6" name="Shape 4"/>
          <p:cNvSpPr/>
          <p:nvPr/>
        </p:nvSpPr>
        <p:spPr bwMode="auto">
          <a:xfrm>
            <a:off x="863798" y="4744403"/>
            <a:ext cx="6327934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7" name="Shape 5"/>
          <p:cNvSpPr/>
          <p:nvPr/>
        </p:nvSpPr>
        <p:spPr bwMode="auto">
          <a:xfrm>
            <a:off x="833318" y="4744403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 bwMode="auto">
          <a:xfrm>
            <a:off x="1232535" y="5021699"/>
            <a:ext cx="31486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Интерактивный мир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 bwMode="auto">
          <a:xfrm>
            <a:off x="1232535" y="5520333"/>
            <a:ext cx="56819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Создание динамичной среды, реагирующей на действия игрока.</a:t>
            </a:r>
            <a:endParaRPr lang="en-US" sz="1900"/>
          </a:p>
        </p:txBody>
      </p:sp>
      <p:sp>
        <p:nvSpPr>
          <p:cNvPr id="10" name="Shape 8"/>
          <p:cNvSpPr/>
          <p:nvPr/>
        </p:nvSpPr>
        <p:spPr bwMode="auto">
          <a:xfrm>
            <a:off x="7438549" y="4744403"/>
            <a:ext cx="6328053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1" name="Shape 9"/>
          <p:cNvSpPr/>
          <p:nvPr/>
        </p:nvSpPr>
        <p:spPr bwMode="auto">
          <a:xfrm>
            <a:off x="7408068" y="4744403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 bwMode="auto">
          <a:xfrm>
            <a:off x="7807285" y="5021699"/>
            <a:ext cx="30128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Вовлечение игрока</a:t>
            </a:r>
            <a:endParaRPr lang="en-US" sz="2200"/>
          </a:p>
        </p:txBody>
      </p:sp>
      <p:sp>
        <p:nvSpPr>
          <p:cNvPr id="13" name="Text 11"/>
          <p:cNvSpPr/>
          <p:nvPr/>
        </p:nvSpPr>
        <p:spPr bwMode="auto">
          <a:xfrm>
            <a:off x="7807285" y="5520333"/>
            <a:ext cx="56820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Разработка механик, которые удерживают внимание и предлагают вызовы.</a:t>
            </a:r>
            <a:endParaRPr lang="en-US" sz="1900"/>
          </a:p>
        </p:txBody>
      </p:sp>
      <p:pic>
        <p:nvPicPr>
          <p:cNvPr id="135430393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374879" y="7086600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2553891" y="1341596"/>
            <a:ext cx="908209" cy="238006"/>
          </a:xfrm>
          <a:prstGeom prst="roundRect">
            <a:avLst>
              <a:gd name="adj" fmla="val 7654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2644973" y="1387078"/>
            <a:ext cx="726043" cy="147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  <a:defRPr/>
            </a:pPr>
            <a:r>
              <a:rPr lang="en-US" sz="9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ТЕХНОЛОГИИ</a:t>
            </a:r>
            <a:endParaRPr lang="en-US" sz="950"/>
          </a:p>
        </p:txBody>
      </p:sp>
      <p:sp>
        <p:nvSpPr>
          <p:cNvPr id="4" name="Text 2"/>
          <p:cNvSpPr/>
          <p:nvPr/>
        </p:nvSpPr>
        <p:spPr bwMode="auto">
          <a:xfrm flipH="0" flipV="0">
            <a:off x="2553890" y="1616868"/>
            <a:ext cx="5249282" cy="683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Python и сопутствующие библиотеки</a:t>
            </a:r>
            <a:endParaRPr lang="en-US" sz="2150"/>
          </a:p>
        </p:txBody>
      </p:sp>
      <p:sp>
        <p:nvSpPr>
          <p:cNvPr id="5" name="Text 3"/>
          <p:cNvSpPr/>
          <p:nvPr/>
        </p:nvSpPr>
        <p:spPr bwMode="auto">
          <a:xfrm>
            <a:off x="2553891" y="2185749"/>
            <a:ext cx="4576167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endParaRPr lang="en-US" sz="115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53891" y="3026093"/>
            <a:ext cx="379452" cy="3794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 bwMode="auto">
          <a:xfrm>
            <a:off x="3050024" y="3026093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Python</a:t>
            </a:r>
            <a:endParaRPr lang="en-US" sz="1350"/>
          </a:p>
        </p:txBody>
      </p:sp>
      <p:sp>
        <p:nvSpPr>
          <p:cNvPr id="8" name="Text 5"/>
          <p:cNvSpPr/>
          <p:nvPr/>
        </p:nvSpPr>
        <p:spPr bwMode="auto">
          <a:xfrm>
            <a:off x="3050024" y="3335060"/>
            <a:ext cx="408003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Основной язык программирования для всей логики.</a:t>
            </a:r>
            <a:endParaRPr lang="en-US" sz="115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53891" y="3705582"/>
            <a:ext cx="379452" cy="3794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 bwMode="auto">
          <a:xfrm>
            <a:off x="3050024" y="3705582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Arcade</a:t>
            </a:r>
            <a:endParaRPr lang="en-US" sz="1350"/>
          </a:p>
        </p:txBody>
      </p:sp>
      <p:sp>
        <p:nvSpPr>
          <p:cNvPr id="11" name="Text 7"/>
          <p:cNvSpPr/>
          <p:nvPr/>
        </p:nvSpPr>
        <p:spPr bwMode="auto">
          <a:xfrm>
            <a:off x="3050024" y="4014549"/>
            <a:ext cx="408003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Библиотека для 2D-графики и обработки событий.</a:t>
            </a:r>
            <a:endParaRPr lang="en-US" sz="1150"/>
          </a:p>
        </p:txBody>
      </p:sp>
      <p:sp>
        <p:nvSpPr>
          <p:cNvPr id="12" name="Shape 8"/>
          <p:cNvSpPr/>
          <p:nvPr/>
        </p:nvSpPr>
        <p:spPr bwMode="auto">
          <a:xfrm>
            <a:off x="2572822" y="4406979"/>
            <a:ext cx="341352" cy="335518"/>
          </a:xfrm>
          <a:prstGeom prst="roundRect">
            <a:avLst>
              <a:gd name="adj" fmla="val 16352"/>
            </a:avLst>
          </a:prstGeom>
          <a:solidFill>
            <a:srgbClr val="4D4D5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48664" y="4487108"/>
            <a:ext cx="189667" cy="15180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 bwMode="auto">
          <a:xfrm>
            <a:off x="3050024" y="4385072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SQLite</a:t>
            </a:r>
            <a:endParaRPr lang="en-US" sz="1350"/>
          </a:p>
        </p:txBody>
      </p:sp>
      <p:sp>
        <p:nvSpPr>
          <p:cNvPr id="15" name="Text 10"/>
          <p:cNvSpPr/>
          <p:nvPr/>
        </p:nvSpPr>
        <p:spPr bwMode="auto">
          <a:xfrm>
            <a:off x="3050024" y="4694039"/>
            <a:ext cx="4080033" cy="367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Легковесная база данных для сохранения прогресса, скинов, настроек.</a:t>
            </a:r>
            <a:endParaRPr lang="en-US" sz="115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553891" y="5248394"/>
            <a:ext cx="379452" cy="3794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 bwMode="auto">
          <a:xfrm>
            <a:off x="3050024" y="5248394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Pyglet</a:t>
            </a:r>
            <a:endParaRPr lang="en-US" sz="1350"/>
          </a:p>
        </p:txBody>
      </p:sp>
      <p:sp>
        <p:nvSpPr>
          <p:cNvPr id="18" name="Text 12"/>
          <p:cNvSpPr/>
          <p:nvPr/>
        </p:nvSpPr>
        <p:spPr bwMode="auto">
          <a:xfrm>
            <a:off x="3050024" y="5557361"/>
            <a:ext cx="408003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Для работы со звуком и фоновой музыкой.</a:t>
            </a:r>
            <a:endParaRPr lang="en-US" sz="115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553891" y="5927884"/>
            <a:ext cx="379452" cy="37945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 bwMode="auto">
          <a:xfrm>
            <a:off x="3050024" y="5927884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Pillow</a:t>
            </a:r>
            <a:endParaRPr lang="en-US" sz="1350"/>
          </a:p>
        </p:txBody>
      </p:sp>
      <p:sp>
        <p:nvSpPr>
          <p:cNvPr id="21" name="Text 14"/>
          <p:cNvSpPr/>
          <p:nvPr/>
        </p:nvSpPr>
        <p:spPr bwMode="auto">
          <a:xfrm>
            <a:off x="3050024" y="6236851"/>
            <a:ext cx="408003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Для обработки и оптимизации изображений.</a:t>
            </a:r>
            <a:endParaRPr lang="en-US" sz="115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507962" y="2206823"/>
            <a:ext cx="4576167" cy="4576167"/>
          </a:xfrm>
          <a:prstGeom prst="rect">
            <a:avLst/>
          </a:prstGeom>
        </p:spPr>
      </p:pic>
      <p:pic>
        <p:nvPicPr>
          <p:cNvPr id="91565287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2392023" y="7105649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981194" y="756046"/>
            <a:ext cx="1024771" cy="341233"/>
          </a:xfrm>
          <a:prstGeom prst="roundRect">
            <a:avLst>
              <a:gd name="adj" fmla="val 7102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102281" y="816531"/>
            <a:ext cx="782598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  <a:defRPr/>
            </a:pPr>
            <a:r>
              <a:rPr lang="en-US" sz="12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СТРУКТУРА</a:t>
            </a:r>
            <a:endParaRPr lang="en-US" sz="1250"/>
          </a:p>
        </p:txBody>
      </p:sp>
      <p:sp>
        <p:nvSpPr>
          <p:cNvPr id="4" name="Text 2"/>
          <p:cNvSpPr/>
          <p:nvPr/>
        </p:nvSpPr>
        <p:spPr bwMode="auto">
          <a:xfrm>
            <a:off x="981194" y="1163360"/>
            <a:ext cx="9603700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  <a:defRPr/>
            </a:pPr>
            <a:r>
              <a:rPr lang="en-US" sz="28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Модульная архитектура для легкой поддержки</a:t>
            </a:r>
            <a:endParaRPr lang="en-US" sz="2850"/>
          </a:p>
        </p:txBody>
      </p:sp>
      <p:sp>
        <p:nvSpPr>
          <p:cNvPr id="6" name="Text 3"/>
          <p:cNvSpPr/>
          <p:nvPr/>
        </p:nvSpPr>
        <p:spPr bwMode="auto">
          <a:xfrm>
            <a:off x="981194" y="4075390"/>
            <a:ext cx="12667893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Проект построен на модульной архитектуре, что значительно упрощает разработку, тестирование и расширение функционала. Каждый модуль отвечает за свою часть игры.</a:t>
            </a:r>
            <a:endParaRPr lang="en-US" sz="1550"/>
          </a:p>
        </p:txBody>
      </p:sp>
      <p:sp>
        <p:nvSpPr>
          <p:cNvPr id="7" name="Shape 4"/>
          <p:cNvSpPr/>
          <p:nvPr/>
        </p:nvSpPr>
        <p:spPr bwMode="auto">
          <a:xfrm>
            <a:off x="981194" y="4811792"/>
            <a:ext cx="3043118" cy="1385888"/>
          </a:xfrm>
          <a:prstGeom prst="roundRect">
            <a:avLst>
              <a:gd name="adj" fmla="val 218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1205984" y="5036582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main_menu.py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 bwMode="auto">
          <a:xfrm>
            <a:off x="1205984" y="5422344"/>
            <a:ext cx="259353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Главное меню игры.</a:t>
            </a:r>
            <a:endParaRPr lang="en-US" sz="1550"/>
          </a:p>
        </p:txBody>
      </p:sp>
      <p:sp>
        <p:nvSpPr>
          <p:cNvPr id="10" name="Shape 7"/>
          <p:cNvSpPr/>
          <p:nvPr/>
        </p:nvSpPr>
        <p:spPr bwMode="auto">
          <a:xfrm>
            <a:off x="4189452" y="4811792"/>
            <a:ext cx="3043118" cy="1385888"/>
          </a:xfrm>
          <a:prstGeom prst="roundRect">
            <a:avLst>
              <a:gd name="adj" fmla="val 218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4414242" y="5036582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game.py</a:t>
            </a:r>
            <a:endParaRPr lang="en-US" sz="1800"/>
          </a:p>
        </p:txBody>
      </p:sp>
      <p:sp>
        <p:nvSpPr>
          <p:cNvPr id="12" name="Text 9"/>
          <p:cNvSpPr/>
          <p:nvPr/>
        </p:nvSpPr>
        <p:spPr bwMode="auto">
          <a:xfrm>
            <a:off x="4414242" y="5422344"/>
            <a:ext cx="259353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Основная игровая логика.</a:t>
            </a:r>
            <a:endParaRPr lang="en-US" sz="1550"/>
          </a:p>
        </p:txBody>
      </p:sp>
      <p:sp>
        <p:nvSpPr>
          <p:cNvPr id="13" name="Shape 10"/>
          <p:cNvSpPr/>
          <p:nvPr/>
        </p:nvSpPr>
        <p:spPr bwMode="auto">
          <a:xfrm>
            <a:off x="7397710" y="4811792"/>
            <a:ext cx="3043118" cy="1385888"/>
          </a:xfrm>
          <a:prstGeom prst="roundRect">
            <a:avLst>
              <a:gd name="adj" fmla="val 218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4" name="Text 11"/>
          <p:cNvSpPr/>
          <p:nvPr/>
        </p:nvSpPr>
        <p:spPr bwMode="auto">
          <a:xfrm>
            <a:off x="7622500" y="5036582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level.py</a:t>
            </a:r>
            <a:endParaRPr lang="en-US" sz="1800"/>
          </a:p>
        </p:txBody>
      </p:sp>
      <p:sp>
        <p:nvSpPr>
          <p:cNvPr id="15" name="Text 12"/>
          <p:cNvSpPr/>
          <p:nvPr/>
        </p:nvSpPr>
        <p:spPr bwMode="auto">
          <a:xfrm>
            <a:off x="7622500" y="5422344"/>
            <a:ext cx="259353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Загрузка и управление уровнями.</a:t>
            </a:r>
            <a:endParaRPr lang="en-US" sz="1550"/>
          </a:p>
        </p:txBody>
      </p:sp>
      <p:sp>
        <p:nvSpPr>
          <p:cNvPr id="16" name="Shape 13"/>
          <p:cNvSpPr/>
          <p:nvPr/>
        </p:nvSpPr>
        <p:spPr bwMode="auto">
          <a:xfrm>
            <a:off x="10605968" y="4811792"/>
            <a:ext cx="3043118" cy="1385888"/>
          </a:xfrm>
          <a:prstGeom prst="roundRect">
            <a:avLst>
              <a:gd name="adj" fmla="val 218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7" name="Text 14"/>
          <p:cNvSpPr/>
          <p:nvPr/>
        </p:nvSpPr>
        <p:spPr bwMode="auto">
          <a:xfrm>
            <a:off x="10830758" y="5036582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database.py</a:t>
            </a:r>
            <a:endParaRPr lang="en-US" sz="1800"/>
          </a:p>
        </p:txBody>
      </p:sp>
      <p:sp>
        <p:nvSpPr>
          <p:cNvPr id="18" name="Text 15"/>
          <p:cNvSpPr/>
          <p:nvPr/>
        </p:nvSpPr>
        <p:spPr bwMode="auto">
          <a:xfrm>
            <a:off x="10830758" y="5422344"/>
            <a:ext cx="259353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Взаимодействие с базой данных.</a:t>
            </a:r>
            <a:endParaRPr lang="en-US" sz="1550"/>
          </a:p>
        </p:txBody>
      </p:sp>
      <p:sp>
        <p:nvSpPr>
          <p:cNvPr id="19" name="Shape 16"/>
          <p:cNvSpPr/>
          <p:nvPr/>
        </p:nvSpPr>
        <p:spPr bwMode="auto">
          <a:xfrm>
            <a:off x="981194" y="6362819"/>
            <a:ext cx="12667893" cy="1110615"/>
          </a:xfrm>
          <a:prstGeom prst="roundRect">
            <a:avLst>
              <a:gd name="adj" fmla="val 2728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20" name="Text 17"/>
          <p:cNvSpPr/>
          <p:nvPr/>
        </p:nvSpPr>
        <p:spPr bwMode="auto">
          <a:xfrm>
            <a:off x="1205984" y="6587609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Классы</a:t>
            </a:r>
            <a:endParaRPr lang="en-US" sz="1800"/>
          </a:p>
        </p:txBody>
      </p:sp>
      <p:sp>
        <p:nvSpPr>
          <p:cNvPr id="21" name="Text 18"/>
          <p:cNvSpPr/>
          <p:nvPr/>
        </p:nvSpPr>
        <p:spPr bwMode="auto">
          <a:xfrm>
            <a:off x="1205984" y="6973371"/>
            <a:ext cx="1221831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Player, Spinner, SlimeGreen, Branacle, Level, GameView.</a:t>
            </a:r>
            <a:endParaRPr lang="en-US" sz="1550"/>
          </a:p>
        </p:txBody>
      </p:sp>
      <p:pic>
        <p:nvPicPr>
          <p:cNvPr id="140639421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309870" y="7648574"/>
            <a:ext cx="2228850" cy="510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792718" y="571857"/>
            <a:ext cx="1687235" cy="354567"/>
          </a:xfrm>
          <a:prstGeom prst="roundRect">
            <a:avLst>
              <a:gd name="adj" fmla="val 7038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917496" y="634246"/>
            <a:ext cx="1437680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  <a:defRPr/>
            </a:pPr>
            <a:r>
              <a:rPr lang="en-US" sz="13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ИГРОВОЙ ПРОЦЕСС</a:t>
            </a:r>
            <a:endParaRPr lang="en-US" sz="1300"/>
          </a:p>
        </p:txBody>
      </p:sp>
      <p:sp>
        <p:nvSpPr>
          <p:cNvPr id="4" name="Text 2"/>
          <p:cNvSpPr/>
          <p:nvPr/>
        </p:nvSpPr>
        <p:spPr bwMode="auto">
          <a:xfrm>
            <a:off x="792718" y="996434"/>
            <a:ext cx="6989683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  <a:defRPr/>
            </a:pPr>
            <a:r>
              <a:rPr lang="en-US" sz="29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Основы взаимодействия с миром</a:t>
            </a:r>
            <a:endParaRPr lang="en-US" sz="2950"/>
          </a:p>
        </p:txBody>
      </p:sp>
      <p:sp>
        <p:nvSpPr>
          <p:cNvPr id="5" name="Text 3"/>
          <p:cNvSpPr/>
          <p:nvPr/>
        </p:nvSpPr>
        <p:spPr bwMode="auto">
          <a:xfrm>
            <a:off x="792718" y="1889522"/>
            <a:ext cx="6946463" cy="86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Игровой процесс включает классические элементы платформеров, позволяя игроку исследовать мир, преодолевать препятствия и взаимодействовать с объектами.</a:t>
            </a:r>
            <a:endParaRPr lang="en-US" sz="1600"/>
          </a:p>
        </p:txBody>
      </p:sp>
      <p:sp>
        <p:nvSpPr>
          <p:cNvPr id="6" name="Text 4"/>
          <p:cNvSpPr/>
          <p:nvPr/>
        </p:nvSpPr>
        <p:spPr bwMode="auto">
          <a:xfrm>
            <a:off x="792718" y="2909411"/>
            <a:ext cx="6946463" cy="1724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Управление персонажем: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Плавные прыжки, быстрый бег и приседания для маневрирования.</a:t>
            </a:r>
            <a:endParaRPr lang="en-US" sz="1600"/>
          </a:p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Сбор предметов: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Монеты для очков и ключи для открытия новых путей.</a:t>
            </a:r>
            <a:endParaRPr lang="en-US" sz="1600"/>
          </a:p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Враги: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Различные типы врагов, требующие уникальных подходов.</a:t>
            </a:r>
            <a:endParaRPr lang="en-US" sz="1600"/>
          </a:p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Взаимодействие: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Открывание дверей ключами и активация блоков.</a:t>
            </a:r>
            <a:endParaRPr lang="en-US" sz="160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54008" y="1928932"/>
            <a:ext cx="5591175" cy="5591175"/>
          </a:xfrm>
          <a:prstGeom prst="rect">
            <a:avLst/>
          </a:prstGeom>
        </p:spPr>
      </p:pic>
      <p:pic>
        <p:nvPicPr>
          <p:cNvPr id="2982200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325349" y="7734299"/>
            <a:ext cx="2228850" cy="48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863798" y="1225629"/>
            <a:ext cx="1460777" cy="444103"/>
          </a:xfrm>
          <a:prstGeom prst="roundRect">
            <a:avLst>
              <a:gd name="adj" fmla="val 6670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011793" y="1299567"/>
            <a:ext cx="116478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РЕАЛИЗАЦИЯ</a:t>
            </a:r>
            <a:endParaRPr lang="en-US" sz="1550"/>
          </a:p>
        </p:txBody>
      </p:sp>
      <p:sp>
        <p:nvSpPr>
          <p:cNvPr id="4" name="Text 2"/>
          <p:cNvSpPr/>
          <p:nvPr/>
        </p:nvSpPr>
        <p:spPr bwMode="auto">
          <a:xfrm>
            <a:off x="863798" y="1768435"/>
            <a:ext cx="8850630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3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Ключевые особенности и механики</a:t>
            </a:r>
            <a:endParaRPr lang="en-US" sz="3500"/>
          </a:p>
        </p:txBody>
      </p:sp>
      <p:sp>
        <p:nvSpPr>
          <p:cNvPr id="5" name="Shape 3"/>
          <p:cNvSpPr/>
          <p:nvPr/>
        </p:nvSpPr>
        <p:spPr bwMode="auto">
          <a:xfrm>
            <a:off x="1233964" y="3686770"/>
            <a:ext cx="3766065" cy="246817"/>
          </a:xfrm>
          <a:prstGeom prst="roundRect">
            <a:avLst>
              <a:gd name="adj" fmla="val 15001"/>
            </a:avLst>
          </a:prstGeom>
          <a:solidFill>
            <a:srgbClr val="303132"/>
          </a:solidFill>
          <a:ln/>
        </p:spPr>
      </p:sp>
      <p:sp>
        <p:nvSpPr>
          <p:cNvPr id="6" name="Shape 4"/>
          <p:cNvSpPr/>
          <p:nvPr/>
        </p:nvSpPr>
        <p:spPr bwMode="auto">
          <a:xfrm>
            <a:off x="863798" y="3439894"/>
            <a:ext cx="740450" cy="740450"/>
          </a:xfrm>
          <a:prstGeom prst="roundRect">
            <a:avLst>
              <a:gd name="adj" fmla="val 61746"/>
            </a:avLst>
          </a:prstGeom>
          <a:solidFill>
            <a:srgbClr val="303132"/>
          </a:solidFill>
          <a:ln/>
        </p:spPr>
      </p:sp>
      <p:sp>
        <p:nvSpPr>
          <p:cNvPr id="7" name="Text 5"/>
          <p:cNvSpPr/>
          <p:nvPr/>
        </p:nvSpPr>
        <p:spPr bwMode="auto">
          <a:xfrm>
            <a:off x="1110615" y="4427220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Анимация персонажей и врагов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 bwMode="auto">
          <a:xfrm>
            <a:off x="1110615" y="5276493"/>
            <a:ext cx="36427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Динамичные анимации для игрока и различных врагов делают игровой мир живым и отзывчивым.</a:t>
            </a:r>
            <a:endParaRPr lang="en-US" sz="1900"/>
          </a:p>
        </p:txBody>
      </p:sp>
      <p:sp>
        <p:nvSpPr>
          <p:cNvPr id="9" name="Shape 7"/>
          <p:cNvSpPr/>
          <p:nvPr/>
        </p:nvSpPr>
        <p:spPr bwMode="auto">
          <a:xfrm>
            <a:off x="5617131" y="3316486"/>
            <a:ext cx="3766065" cy="246817"/>
          </a:xfrm>
          <a:prstGeom prst="roundRect">
            <a:avLst>
              <a:gd name="adj" fmla="val 15001"/>
            </a:avLst>
          </a:prstGeom>
          <a:solidFill>
            <a:srgbClr val="303132"/>
          </a:solidFill>
          <a:ln/>
        </p:spPr>
      </p:sp>
      <p:sp>
        <p:nvSpPr>
          <p:cNvPr id="10" name="Shape 8"/>
          <p:cNvSpPr/>
          <p:nvPr/>
        </p:nvSpPr>
        <p:spPr bwMode="auto">
          <a:xfrm>
            <a:off x="5246965" y="3069610"/>
            <a:ext cx="740450" cy="740450"/>
          </a:xfrm>
          <a:prstGeom prst="roundRect">
            <a:avLst>
              <a:gd name="adj" fmla="val 61746"/>
            </a:avLst>
          </a:prstGeom>
          <a:solidFill>
            <a:srgbClr val="303132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432108" y="3254752"/>
            <a:ext cx="370165" cy="37016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 bwMode="auto">
          <a:xfrm>
            <a:off x="5493782" y="4056936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Гибкая система настроек</a:t>
            </a:r>
            <a:endParaRPr lang="en-US" sz="2200"/>
          </a:p>
        </p:txBody>
      </p:sp>
      <p:sp>
        <p:nvSpPr>
          <p:cNvPr id="13" name="Text 10"/>
          <p:cNvSpPr/>
          <p:nvPr/>
        </p:nvSpPr>
        <p:spPr bwMode="auto">
          <a:xfrm>
            <a:off x="5493782" y="4906208"/>
            <a:ext cx="36427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Настраиваемые параметры разрешения, звука и игрового процесса через удобные вкладки.</a:t>
            </a:r>
            <a:endParaRPr lang="en-US" sz="1900"/>
          </a:p>
        </p:txBody>
      </p:sp>
      <p:sp>
        <p:nvSpPr>
          <p:cNvPr id="14" name="Shape 11"/>
          <p:cNvSpPr/>
          <p:nvPr/>
        </p:nvSpPr>
        <p:spPr bwMode="auto">
          <a:xfrm>
            <a:off x="10000298" y="2946321"/>
            <a:ext cx="3766065" cy="246817"/>
          </a:xfrm>
          <a:prstGeom prst="roundRect">
            <a:avLst>
              <a:gd name="adj" fmla="val 15001"/>
            </a:avLst>
          </a:prstGeom>
          <a:solidFill>
            <a:srgbClr val="303132"/>
          </a:solidFill>
          <a:ln/>
        </p:spPr>
      </p:sp>
      <p:sp>
        <p:nvSpPr>
          <p:cNvPr id="15" name="Shape 12"/>
          <p:cNvSpPr/>
          <p:nvPr/>
        </p:nvSpPr>
        <p:spPr bwMode="auto">
          <a:xfrm>
            <a:off x="9630132" y="2699445"/>
            <a:ext cx="740450" cy="740450"/>
          </a:xfrm>
          <a:prstGeom prst="roundRect">
            <a:avLst>
              <a:gd name="adj" fmla="val 61746"/>
            </a:avLst>
          </a:prstGeom>
          <a:solidFill>
            <a:srgbClr val="303132"/>
          </a:solidFill>
          <a:ln/>
        </p:spPr>
      </p:sp>
      <p:sp>
        <p:nvSpPr>
          <p:cNvPr id="16" name="Text 13"/>
          <p:cNvSpPr/>
          <p:nvPr/>
        </p:nvSpPr>
        <p:spPr bwMode="auto">
          <a:xfrm>
            <a:off x="9876949" y="3686770"/>
            <a:ext cx="352151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Сохранение прогресса</a:t>
            </a:r>
            <a:endParaRPr lang="en-US" sz="2200"/>
          </a:p>
        </p:txBody>
      </p:sp>
      <p:sp>
        <p:nvSpPr>
          <p:cNvPr id="17" name="Text 14"/>
          <p:cNvSpPr/>
          <p:nvPr/>
        </p:nvSpPr>
        <p:spPr bwMode="auto">
          <a:xfrm>
            <a:off x="9876949" y="4185404"/>
            <a:ext cx="36427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Весь прогресс, включая собранные предметы и настройки, надёжно сохраняется в базе данных SQLite.</a:t>
            </a:r>
            <a:endParaRPr lang="en-US" sz="1900"/>
          </a:p>
        </p:txBody>
      </p:sp>
      <p:pic>
        <p:nvPicPr>
          <p:cNvPr id="20153206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284035" y="7077074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1501020" y="668298"/>
            <a:ext cx="885825" cy="305991"/>
          </a:xfrm>
          <a:prstGeom prst="roundRect">
            <a:avLst>
              <a:gd name="adj" fmla="val 7270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612225" y="723900"/>
            <a:ext cx="663416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ЭФФЕКТЫ</a:t>
            </a:r>
            <a:endParaRPr lang="en-US" sz="1150"/>
          </a:p>
        </p:txBody>
      </p:sp>
      <p:sp>
        <p:nvSpPr>
          <p:cNvPr id="4" name="Text 2"/>
          <p:cNvSpPr/>
          <p:nvPr/>
        </p:nvSpPr>
        <p:spPr bwMode="auto">
          <a:xfrm>
            <a:off x="1501020" y="1029891"/>
            <a:ext cx="6354842" cy="421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  <a:defRPr/>
            </a:pPr>
            <a:r>
              <a:rPr lang="en-US" sz="2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Погружение через аудио и визуал</a:t>
            </a:r>
            <a:endParaRPr lang="en-US" sz="26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01020" y="1816537"/>
            <a:ext cx="5588079" cy="55880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 bwMode="auto">
          <a:xfrm>
            <a:off x="7548920" y="1785223"/>
            <a:ext cx="5588079" cy="73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4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Атмосфера игры значительно усиливается благодаря тщательно подобранным звуковым и визуальным эффектам, создавая полное погружение игрока.</a:t>
            </a:r>
            <a:endParaRPr lang="en-US" sz="1450"/>
          </a:p>
        </p:txBody>
      </p:sp>
      <p:sp>
        <p:nvSpPr>
          <p:cNvPr id="7" name="Shape 4"/>
          <p:cNvSpPr/>
          <p:nvPr/>
        </p:nvSpPr>
        <p:spPr bwMode="auto">
          <a:xfrm>
            <a:off x="7548920" y="2671882"/>
            <a:ext cx="2724388" cy="2198608"/>
          </a:xfrm>
          <a:prstGeom prst="roundRect">
            <a:avLst>
              <a:gd name="adj" fmla="val 1265"/>
            </a:avLst>
          </a:prstGeom>
          <a:solidFill>
            <a:srgbClr val="303132"/>
          </a:solidFill>
          <a:ln/>
        </p:spPr>
      </p:sp>
      <p:sp>
        <p:nvSpPr>
          <p:cNvPr id="8" name="Shape 5"/>
          <p:cNvSpPr/>
          <p:nvPr/>
        </p:nvSpPr>
        <p:spPr bwMode="auto">
          <a:xfrm>
            <a:off x="7734300" y="2857262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FFFFF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87295" y="3010257"/>
            <a:ext cx="250150" cy="2501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 bwMode="auto">
          <a:xfrm>
            <a:off x="7734300" y="3552587"/>
            <a:ext cx="210657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Музыка уровней</a:t>
            </a:r>
            <a:endParaRPr lang="en-US" sz="1650"/>
          </a:p>
        </p:txBody>
      </p:sp>
      <p:sp>
        <p:nvSpPr>
          <p:cNvPr id="11" name="Text 7"/>
          <p:cNvSpPr/>
          <p:nvPr/>
        </p:nvSpPr>
        <p:spPr bwMode="auto">
          <a:xfrm>
            <a:off x="7734300" y="3955018"/>
            <a:ext cx="2353628" cy="73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4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Уникальные фоновые композиции для каждого уровня.</a:t>
            </a:r>
            <a:endParaRPr lang="en-US" sz="1450"/>
          </a:p>
        </p:txBody>
      </p:sp>
      <p:sp>
        <p:nvSpPr>
          <p:cNvPr id="12" name="Shape 8"/>
          <p:cNvSpPr/>
          <p:nvPr/>
        </p:nvSpPr>
        <p:spPr bwMode="auto">
          <a:xfrm>
            <a:off x="10412492" y="2671882"/>
            <a:ext cx="2724507" cy="2198608"/>
          </a:xfrm>
          <a:prstGeom prst="roundRect">
            <a:avLst>
              <a:gd name="adj" fmla="val 1265"/>
            </a:avLst>
          </a:prstGeom>
          <a:solidFill>
            <a:srgbClr val="303132"/>
          </a:solidFill>
          <a:ln/>
        </p:spPr>
      </p:sp>
      <p:sp>
        <p:nvSpPr>
          <p:cNvPr id="13" name="Shape 9"/>
          <p:cNvSpPr/>
          <p:nvPr/>
        </p:nvSpPr>
        <p:spPr bwMode="auto">
          <a:xfrm>
            <a:off x="10597872" y="2857262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FFFFF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750868" y="3010257"/>
            <a:ext cx="250150" cy="2501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 bwMode="auto">
          <a:xfrm>
            <a:off x="10597872" y="3552587"/>
            <a:ext cx="216146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Звуковые реакции</a:t>
            </a:r>
            <a:endParaRPr lang="en-US" sz="1650"/>
          </a:p>
        </p:txBody>
      </p:sp>
      <p:sp>
        <p:nvSpPr>
          <p:cNvPr id="16" name="Text 11"/>
          <p:cNvSpPr/>
          <p:nvPr/>
        </p:nvSpPr>
        <p:spPr bwMode="auto">
          <a:xfrm>
            <a:off x="10597872" y="3955018"/>
            <a:ext cx="2353747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4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Звуки прыжков, смерти, сбора монет.</a:t>
            </a:r>
            <a:endParaRPr lang="en-US" sz="1450"/>
          </a:p>
        </p:txBody>
      </p:sp>
      <p:sp>
        <p:nvSpPr>
          <p:cNvPr id="17" name="Shape 12"/>
          <p:cNvSpPr/>
          <p:nvPr/>
        </p:nvSpPr>
        <p:spPr bwMode="auto">
          <a:xfrm>
            <a:off x="7548920" y="5009674"/>
            <a:ext cx="5588079" cy="1711881"/>
          </a:xfrm>
          <a:prstGeom prst="roundRect">
            <a:avLst>
              <a:gd name="adj" fmla="val 1624"/>
            </a:avLst>
          </a:prstGeom>
          <a:solidFill>
            <a:srgbClr val="303132"/>
          </a:solidFill>
          <a:ln/>
        </p:spPr>
      </p:sp>
      <p:sp>
        <p:nvSpPr>
          <p:cNvPr id="18" name="Shape 13"/>
          <p:cNvSpPr/>
          <p:nvPr/>
        </p:nvSpPr>
        <p:spPr bwMode="auto">
          <a:xfrm>
            <a:off x="7734300" y="5195054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FFFFFF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87295" y="5348049"/>
            <a:ext cx="250150" cy="2501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 bwMode="auto">
          <a:xfrm>
            <a:off x="7734300" y="5890379"/>
            <a:ext cx="3170634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Визуальная обратная связь</a:t>
            </a:r>
            <a:endParaRPr lang="en-US" sz="1650"/>
          </a:p>
        </p:txBody>
      </p:sp>
      <p:sp>
        <p:nvSpPr>
          <p:cNvPr id="21" name="Text 15"/>
          <p:cNvSpPr/>
          <p:nvPr/>
        </p:nvSpPr>
        <p:spPr bwMode="auto">
          <a:xfrm>
            <a:off x="7734300" y="6292810"/>
            <a:ext cx="521731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4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Анимации, значки и элементы интерфейса.</a:t>
            </a:r>
            <a:endParaRPr lang="en-US" sz="1450"/>
          </a:p>
        </p:txBody>
      </p:sp>
      <p:pic>
        <p:nvPicPr>
          <p:cNvPr id="186111771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315825" y="7096124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863798" y="1361123"/>
            <a:ext cx="1107758" cy="444103"/>
          </a:xfrm>
          <a:prstGeom prst="roundRect">
            <a:avLst>
              <a:gd name="adj" fmla="val 6670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011793" y="1435060"/>
            <a:ext cx="81176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БУДУЩЕЕ</a:t>
            </a:r>
            <a:endParaRPr lang="en-US" sz="1550"/>
          </a:p>
        </p:txBody>
      </p:sp>
      <p:sp>
        <p:nvSpPr>
          <p:cNvPr id="4" name="Text 2"/>
          <p:cNvSpPr/>
          <p:nvPr/>
        </p:nvSpPr>
        <p:spPr bwMode="auto">
          <a:xfrm>
            <a:off x="863798" y="1903928"/>
            <a:ext cx="694122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3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Потенциал для расширения</a:t>
            </a:r>
            <a:endParaRPr lang="en-US" sz="3500"/>
          </a:p>
        </p:txBody>
      </p:sp>
      <p:sp>
        <p:nvSpPr>
          <p:cNvPr id="5" name="Text 3"/>
          <p:cNvSpPr/>
          <p:nvPr/>
        </p:nvSpPr>
        <p:spPr bwMode="auto">
          <a:xfrm>
            <a:off x="863798" y="283499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Проект заложил прочную основу для дальнейшего развития и добавления нового контента.</a:t>
            </a:r>
            <a:endParaRPr lang="en-US" sz="19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63798" y="3482816"/>
            <a:ext cx="2375178" cy="14679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 bwMode="auto">
          <a:xfrm>
            <a:off x="863798" y="525922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Новые уровни</a:t>
            </a:r>
            <a:endParaRPr lang="en-US" sz="2200"/>
          </a:p>
        </p:txBody>
      </p:sp>
      <p:sp>
        <p:nvSpPr>
          <p:cNvPr id="8" name="Text 5"/>
          <p:cNvSpPr/>
          <p:nvPr/>
        </p:nvSpPr>
        <p:spPr bwMode="auto">
          <a:xfrm>
            <a:off x="863798" y="5757862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Создание уникальных уровней со своим дизайном и др.</a:t>
            </a:r>
            <a:endParaRPr lang="en-US" sz="19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67563" y="3482816"/>
            <a:ext cx="2375178" cy="1467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 bwMode="auto">
          <a:xfrm>
            <a:off x="5267563" y="5259229"/>
            <a:ext cx="33689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Разнообразные враги</a:t>
            </a:r>
            <a:endParaRPr lang="en-US" sz="2200"/>
          </a:p>
        </p:txBody>
      </p:sp>
      <p:sp>
        <p:nvSpPr>
          <p:cNvPr id="11" name="Text 7"/>
          <p:cNvSpPr/>
          <p:nvPr/>
        </p:nvSpPr>
        <p:spPr bwMode="auto">
          <a:xfrm>
            <a:off x="5267563" y="5757862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Внедрение новых типов противников с уникальными способностями и паттернами.</a:t>
            </a:r>
            <a:endParaRPr lang="en-US" sz="19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671328" y="3482816"/>
            <a:ext cx="2375178" cy="14679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 bwMode="auto">
          <a:xfrm>
            <a:off x="9671328" y="525922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Больше контента</a:t>
            </a:r>
            <a:endParaRPr lang="en-US" sz="2200"/>
          </a:p>
        </p:txBody>
      </p:sp>
      <p:sp>
        <p:nvSpPr>
          <p:cNvPr id="14" name="Text 9"/>
          <p:cNvSpPr/>
          <p:nvPr/>
        </p:nvSpPr>
        <p:spPr bwMode="auto">
          <a:xfrm>
            <a:off x="9671328" y="5757862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Добавление новых скинов, бонусов и игровых механик.</a:t>
            </a:r>
            <a:endParaRPr lang="en-US" sz="1900"/>
          </a:p>
        </p:txBody>
      </p:sp>
      <p:pic>
        <p:nvPicPr>
          <p:cNvPr id="41959862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315825" y="7105649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R7-Office/2024.1.1.375</Application>
  <DocSecurity>0</DocSecurity>
  <PresentationFormat>On-screen Show (16:9)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>Алексей Кофанов</cp:lastModifiedBy>
  <cp:revision>3</cp:revision>
  <dcterms:created xsi:type="dcterms:W3CDTF">2026-01-29T16:53:40Z</dcterms:created>
  <dcterms:modified xsi:type="dcterms:W3CDTF">2026-01-30T10:17:49Z</dcterms:modified>
  <cp:category/>
  <cp:contentStatus/>
  <cp:version/>
</cp:coreProperties>
</file>